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comments+xml" PartName="/ppt/comments/comment5.xml"/>
  <Override ContentType="application/vnd.openxmlformats-officedocument.presentationml.comments+xml" PartName="/ppt/comments/comment4.xml"/>
  <Override ContentType="application/vnd.openxmlformats-officedocument.presentationml.comments+xml" PartName="/ppt/comments/comment3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</p:sldIdLst>
  <p:sldSz cy="5143500" cx="9144000"/>
  <p:notesSz cx="6858000" cy="9144000"/>
  <p:embeddedFontLst>
    <p:embeddedFont>
      <p:font typeface="Maven Pro"/>
      <p:regular r:id="rId38"/>
      <p:bold r:id="rId39"/>
    </p:embeddedFont>
    <p:embeddedFont>
      <p:font typeface="Jua"/>
      <p:regular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6" name="Vivian Hir"/>
  <p:cmAuthor clrIdx="1" id="1" initials="" lastIdx="1" name="Zixuan Liu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Jua-regular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font" Target="fonts/MavenPro-bold.fntdata"/><Relationship Id="rId16" Type="http://schemas.openxmlformats.org/officeDocument/2006/relationships/slide" Target="slides/slide10.xml"/><Relationship Id="rId38" Type="http://schemas.openxmlformats.org/officeDocument/2006/relationships/font" Target="fonts/MavenPro-regular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3-03-16T02:36:17.888">
    <p:pos x="6000" y="0"/>
    <p:text>how calligraphy was used throughout history like things were recorded using calligraphy and how calligraphy was used to judge someone's status in society</p:tex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2" dt="2023-03-16T02:50:59.134">
    <p:pos x="2529" y="1865"/>
    <p:text>seal script and clerical script</p:text>
  </p:cm>
</p:cmLst>
</file>

<file path=ppt/comments/comment3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3" dt="2023-03-16T02:41:54.504">
    <p:pos x="453" y="779"/>
    <p:text>do you remember much about 入木三分and 东床快婿？</p:text>
  </p:cm>
  <p:cm authorId="1" idx="1" dt="2023-03-13T03:53:10.819">
    <p:pos x="453" y="779"/>
    <p:text>yep!</p:text>
  </p:cm>
  <p:cm authorId="0" idx="4" dt="2023-03-16T02:41:54.504">
    <p:pos x="453" y="779"/>
    <p:text>入木三分 is so powerful that it carves itself into the wood, calligraphy style being bold and powerful 
东床快婿 is being outgoing, outstanding</p:text>
  </p:cm>
</p:cmLst>
</file>

<file path=ppt/comments/comment4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5" dt="2023-03-16T03:01:19.614">
    <p:pos x="6000" y="0"/>
    <p:text>bring pencil, markers, blank paper</p:text>
  </p:cm>
</p:cmLst>
</file>

<file path=ppt/comments/comment5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6" dt="2023-03-16T02:53:13.825">
    <p:pos x="6000" y="0"/>
    <p:text>bring one or two copies of fu, chun lian, practice, projects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15cedc1c6f_1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15cedc1c6f_1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1955ab2db2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1955ab2db2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15cedc1c6f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15cedc1c6f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1955ab2db2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1955ab2db2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1955ab2db2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1955ab2db2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1955ab2db2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1955ab2db2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1955ab2db2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1955ab2db2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1955ab2db2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1955ab2db2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15cedc1c6f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215cedc1c6f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1a2c20fc18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21a2c20fc1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1a2c20fc18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21a2c20fc18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15cedc1c6f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15cedc1c6f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1a2c20fc18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1a2c20fc18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1a2c20fc18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1a2c20fc18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15cedc1c6f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215cedc1c6f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1a2c20fc18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21a2c20fc18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1a2c20fc18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21a2c20fc18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1a2c20fc18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1a2c20fc18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1a2c20fc18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21a2c20fc18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1a2c20fc18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21a2c20fc18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1dcb8a31a9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21dcb8a31a9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1dcb8a31a9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21dcb8a31a9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15cedc1c6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15cedc1c6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1955ab2db2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21955ab2db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1dcb8a31a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21dcb8a31a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15cedc1c6f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15cedc1c6f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1dcb8a31a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1dcb8a31a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15cedc1c6f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15cedc1c6f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15cedc1c6f_1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15cedc1c6f_1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1955ab2db2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1955ab2db2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1955ab2db2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1955ab2db2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0.png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9.jpg"/><Relationship Id="rId3" Type="http://schemas.openxmlformats.org/officeDocument/2006/relationships/image" Target="../media/image16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Relationship Id="rId3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20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7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9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5.jpg"/><Relationship Id="rId3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5.jpg"/><Relationship Id="rId3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5.jpg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5.jpg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7.png"/><Relationship Id="rId6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5.jpg"/><Relationship Id="rId3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idx="1" type="subTitle"/>
          </p:nvPr>
        </p:nvSpPr>
        <p:spPr>
          <a:xfrm rot="-584">
            <a:off x="2807100" y="3450043"/>
            <a:ext cx="3529800" cy="3552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" name="Google Shape;10;p2"/>
          <p:cNvSpPr txBox="1"/>
          <p:nvPr>
            <p:ph type="ctrTitle"/>
          </p:nvPr>
        </p:nvSpPr>
        <p:spPr>
          <a:xfrm>
            <a:off x="1914300" y="1123900"/>
            <a:ext cx="5315400" cy="15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b="0" sz="5000"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2" type="subTitle"/>
          </p:nvPr>
        </p:nvSpPr>
        <p:spPr>
          <a:xfrm>
            <a:off x="1495800" y="2717500"/>
            <a:ext cx="6152400" cy="49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Merienda One"/>
              <a:buNone/>
              <a:defRPr sz="3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Merienda One"/>
              <a:buNone/>
              <a:defRPr sz="3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Merienda One"/>
              <a:buNone/>
              <a:defRPr sz="3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Merienda One"/>
              <a:buNone/>
              <a:defRPr sz="3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Merienda One"/>
              <a:buNone/>
              <a:defRPr sz="3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Merienda One"/>
              <a:buNone/>
              <a:defRPr sz="3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Merienda One"/>
              <a:buNone/>
              <a:defRPr sz="3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Merienda One"/>
              <a:buNone/>
              <a:defRPr sz="3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3000"/>
              <a:buFont typeface="Merienda One"/>
              <a:buNone/>
              <a:defRPr sz="3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/>
        </p:txBody>
      </p:sp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176830">
            <a:off x="8064656" y="1720505"/>
            <a:ext cx="229781" cy="31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813129">
            <a:off x="8517971" y="1631412"/>
            <a:ext cx="585550" cy="595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44275" y="2342435"/>
            <a:ext cx="1975124" cy="3436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623170">
            <a:off x="933712" y="4030520"/>
            <a:ext cx="229781" cy="31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986871">
            <a:off x="124628" y="3837786"/>
            <a:ext cx="585550" cy="595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-375550" y="-674365"/>
            <a:ext cx="1975124" cy="34363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"/>
          <p:cNvSpPr txBox="1"/>
          <p:nvPr>
            <p:ph hasCustomPrompt="1" type="title"/>
          </p:nvPr>
        </p:nvSpPr>
        <p:spPr>
          <a:xfrm rot="303">
            <a:off x="1171900" y="1757850"/>
            <a:ext cx="6800400" cy="1684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8" name="Google Shape;68;p11"/>
          <p:cNvSpPr txBox="1"/>
          <p:nvPr>
            <p:ph idx="1" type="subTitle"/>
          </p:nvPr>
        </p:nvSpPr>
        <p:spPr>
          <a:xfrm>
            <a:off x="3246025" y="3442650"/>
            <a:ext cx="2652000" cy="34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pic>
        <p:nvPicPr>
          <p:cNvPr id="69" name="Google Shape;69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107309">
            <a:off x="8080116" y="-745446"/>
            <a:ext cx="1976369" cy="2383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-692691">
            <a:off x="-782259" y="3530929"/>
            <a:ext cx="1976369" cy="2383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3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pic>
        <p:nvPicPr>
          <p:cNvPr id="74" name="Google Shape;7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580098">
            <a:off x="11851" y="-196062"/>
            <a:ext cx="732422" cy="1733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TITLE_ONLY_2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grpSp>
        <p:nvGrpSpPr>
          <p:cNvPr id="77" name="Google Shape;77;p14"/>
          <p:cNvGrpSpPr/>
          <p:nvPr/>
        </p:nvGrpSpPr>
        <p:grpSpPr>
          <a:xfrm rot="-1203961">
            <a:off x="8165310" y="3002578"/>
            <a:ext cx="1073798" cy="2117835"/>
            <a:chOff x="3863200" y="1776983"/>
            <a:chExt cx="1732125" cy="3416243"/>
          </a:xfrm>
        </p:grpSpPr>
        <p:pic>
          <p:nvPicPr>
            <p:cNvPr id="78" name="Google Shape;78;p1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005575" y="1776983"/>
              <a:ext cx="1589750" cy="34162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863200" y="3635275"/>
              <a:ext cx="881050" cy="15579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0" name="Google Shape;80;p14"/>
          <p:cNvGrpSpPr/>
          <p:nvPr/>
        </p:nvGrpSpPr>
        <p:grpSpPr>
          <a:xfrm rot="-1546888">
            <a:off x="-302188" y="3540499"/>
            <a:ext cx="1102872" cy="2398839"/>
            <a:chOff x="7893675" y="3028750"/>
            <a:chExt cx="1343649" cy="2922551"/>
          </a:xfrm>
        </p:grpSpPr>
        <p:pic>
          <p:nvPicPr>
            <p:cNvPr id="81" name="Google Shape;81;p1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171691" y="3028750"/>
              <a:ext cx="995708" cy="23969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Google Shape;82;p1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532350">
              <a:off x="8056337" y="3697603"/>
              <a:ext cx="1018326" cy="218825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TITLE_ONLY_2_1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pic>
        <p:nvPicPr>
          <p:cNvPr id="85" name="Google Shape;8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-9595681">
            <a:off x="8235226" y="3389275"/>
            <a:ext cx="1264900" cy="220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158346">
            <a:off x="-328340" y="-333713"/>
            <a:ext cx="1218912" cy="2120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TITLE_ONLY_2_1_1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pic>
        <p:nvPicPr>
          <p:cNvPr id="89" name="Google Shape;89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580621">
            <a:off x="-72902" y="-229050"/>
            <a:ext cx="720000" cy="121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278591">
            <a:off x="8123269" y="3340572"/>
            <a:ext cx="1154463" cy="2591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5">
  <p:cSld name="TITLE_ONLY_2_1_1_1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pic>
        <p:nvPicPr>
          <p:cNvPr id="93" name="Google Shape;93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223983">
            <a:off x="-26678" y="-361225"/>
            <a:ext cx="810400" cy="1433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484044" y="2378477"/>
            <a:ext cx="229781" cy="31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163694">
            <a:off x="49780" y="1541548"/>
            <a:ext cx="585550" cy="595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0430621">
            <a:off x="505912" y="962683"/>
            <a:ext cx="386940" cy="42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576017">
            <a:off x="8414575" y="3938850"/>
            <a:ext cx="810400" cy="1433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7346" y="2414975"/>
            <a:ext cx="229781" cy="31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36306">
            <a:off x="8439466" y="3049654"/>
            <a:ext cx="585550" cy="595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69379">
            <a:off x="7833695" y="4583980"/>
            <a:ext cx="386940" cy="428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6">
  <p:cSld name="TITLE_ONLY_2_1_1_1_1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pic>
        <p:nvPicPr>
          <p:cNvPr id="103" name="Google Shape;103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-1833445">
            <a:off x="-976451" y="3292602"/>
            <a:ext cx="2244750" cy="270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054008">
            <a:off x="8061825" y="-576885"/>
            <a:ext cx="2244749" cy="2707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7">
  <p:cSld name="TITLE_ONLY_2_1_1_1_1_1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pic>
        <p:nvPicPr>
          <p:cNvPr id="107" name="Google Shape;107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448538">
            <a:off x="8019257" y="2846137"/>
            <a:ext cx="1998139" cy="2410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96455">
            <a:off x="7268355" y="4512395"/>
            <a:ext cx="860770" cy="553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657547">
            <a:off x="-1018276" y="-813849"/>
            <a:ext cx="2244750" cy="2707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2" name="Google Shape;112;p2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13" name="Google Shape;113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/>
          <p:nvPr>
            <p:ph type="title"/>
          </p:nvPr>
        </p:nvSpPr>
        <p:spPr>
          <a:xfrm>
            <a:off x="2391900" y="3113675"/>
            <a:ext cx="43602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" name="Google Shape;20;p3"/>
          <p:cNvSpPr txBox="1"/>
          <p:nvPr>
            <p:ph hasCustomPrompt="1" idx="2" type="title"/>
          </p:nvPr>
        </p:nvSpPr>
        <p:spPr>
          <a:xfrm>
            <a:off x="4127400" y="1137925"/>
            <a:ext cx="889200" cy="19170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SzPts val="6000"/>
              <a:buNone/>
              <a:defRPr sz="7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/>
          <p:nvPr>
            <p:ph idx="1" type="subTitle"/>
          </p:nvPr>
        </p:nvSpPr>
        <p:spPr>
          <a:xfrm rot="473">
            <a:off x="2409675" y="3912800"/>
            <a:ext cx="4360200" cy="3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" type="body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200">
                <a:solidFill>
                  <a:srgbClr val="434343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 sz="1200">
                <a:solidFill>
                  <a:srgbClr val="434343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pic>
        <p:nvPicPr>
          <p:cNvPr id="25" name="Google Shape;25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-9595682">
            <a:off x="7948825" y="3085275"/>
            <a:ext cx="1468101" cy="2554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1403733">
            <a:off x="-546751" y="-590925"/>
            <a:ext cx="1468101" cy="2554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idx="1" type="subTitle"/>
          </p:nvPr>
        </p:nvSpPr>
        <p:spPr>
          <a:xfrm>
            <a:off x="1337250" y="2306813"/>
            <a:ext cx="1570200" cy="33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Jua"/>
              <a:buNone/>
              <a:defRPr sz="2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Jua"/>
              <a:buNone/>
              <a:defRPr b="1" sz="20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b="1" sz="20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b="1" sz="20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b="1" sz="20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b="1" sz="20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b="1" sz="20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b="1" sz="20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Jua"/>
              <a:buNone/>
              <a:defRPr b="1" sz="2000">
                <a:latin typeface="Jua"/>
                <a:ea typeface="Jua"/>
                <a:cs typeface="Jua"/>
                <a:sym typeface="Jua"/>
              </a:defRPr>
            </a:lvl9pPr>
          </a:lstStyle>
          <a:p/>
        </p:txBody>
      </p:sp>
      <p:sp>
        <p:nvSpPr>
          <p:cNvPr id="29" name="Google Shape;29;p5"/>
          <p:cNvSpPr txBox="1"/>
          <p:nvPr>
            <p:ph idx="2" type="subTitle"/>
          </p:nvPr>
        </p:nvSpPr>
        <p:spPr>
          <a:xfrm>
            <a:off x="6259950" y="2306813"/>
            <a:ext cx="1570200" cy="33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Jua"/>
              <a:buNone/>
              <a:defRPr sz="2000">
                <a:solidFill>
                  <a:schemeClr val="l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Jua"/>
              <a:buNone/>
              <a:defRPr b="1" sz="2000">
                <a:latin typeface="Jua"/>
                <a:ea typeface="Jua"/>
                <a:cs typeface="Jua"/>
                <a:sym typeface="Jua"/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b="1" sz="2000">
                <a:latin typeface="Jua"/>
                <a:ea typeface="Jua"/>
                <a:cs typeface="Jua"/>
                <a:sym typeface="Jua"/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b="1" sz="2000">
                <a:latin typeface="Jua"/>
                <a:ea typeface="Jua"/>
                <a:cs typeface="Jua"/>
                <a:sym typeface="Jua"/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b="1" sz="2000">
                <a:latin typeface="Jua"/>
                <a:ea typeface="Jua"/>
                <a:cs typeface="Jua"/>
                <a:sym typeface="Jua"/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b="1" sz="2000">
                <a:latin typeface="Jua"/>
                <a:ea typeface="Jua"/>
                <a:cs typeface="Jua"/>
                <a:sym typeface="Jua"/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b="1" sz="2000">
                <a:latin typeface="Jua"/>
                <a:ea typeface="Jua"/>
                <a:cs typeface="Jua"/>
                <a:sym typeface="Jua"/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b="1" sz="2000">
                <a:latin typeface="Jua"/>
                <a:ea typeface="Jua"/>
                <a:cs typeface="Jua"/>
                <a:sym typeface="Jua"/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Jua"/>
              <a:buNone/>
              <a:defRPr b="1" sz="2000">
                <a:latin typeface="Jua"/>
                <a:ea typeface="Jua"/>
                <a:cs typeface="Jua"/>
                <a:sym typeface="Jua"/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3" type="subTitle"/>
          </p:nvPr>
        </p:nvSpPr>
        <p:spPr>
          <a:xfrm>
            <a:off x="819200" y="2637413"/>
            <a:ext cx="2606400" cy="7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4" type="subTitle"/>
          </p:nvPr>
        </p:nvSpPr>
        <p:spPr>
          <a:xfrm>
            <a:off x="5718475" y="2637413"/>
            <a:ext cx="2606400" cy="7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pic>
        <p:nvPicPr>
          <p:cNvPr id="33" name="Google Shape;33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288479">
            <a:off x="-67880" y="4248004"/>
            <a:ext cx="677162" cy="1197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pic>
        <p:nvPicPr>
          <p:cNvPr id="36" name="Google Shape;3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355337">
            <a:off x="7961017" y="4230577"/>
            <a:ext cx="1160712" cy="745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584776">
            <a:off x="16494" y="140877"/>
            <a:ext cx="1160710" cy="7458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66397">
            <a:off x="8378851" y="4111427"/>
            <a:ext cx="802873" cy="141962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7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41" name="Google Shape;41;p7"/>
          <p:cNvSpPr txBox="1"/>
          <p:nvPr>
            <p:ph idx="1" type="subTitle"/>
          </p:nvPr>
        </p:nvSpPr>
        <p:spPr>
          <a:xfrm rot="-191">
            <a:off x="1866025" y="1408832"/>
            <a:ext cx="5412000" cy="23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naheim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9pPr>
          </a:lstStyle>
          <a:p/>
        </p:txBody>
      </p:sp>
      <p:pic>
        <p:nvPicPr>
          <p:cNvPr id="42" name="Google Shape;42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4002" y="3363105"/>
            <a:ext cx="702623" cy="777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24625" y="3910150"/>
            <a:ext cx="504775" cy="51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64050" y="3066575"/>
            <a:ext cx="425925" cy="4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181492" y="1024872"/>
            <a:ext cx="702623" cy="777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978717" y="742423"/>
            <a:ext cx="504775" cy="51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1018143" y="1627697"/>
            <a:ext cx="425925" cy="4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596455">
            <a:off x="-104133" y="-533998"/>
            <a:ext cx="926541" cy="1638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1746375" y="1397700"/>
            <a:ext cx="5651100" cy="23481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pic>
        <p:nvPicPr>
          <p:cNvPr id="51" name="Google Shape;51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176830">
            <a:off x="8064656" y="1720505"/>
            <a:ext cx="229781" cy="31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813129">
            <a:off x="8517971" y="1631412"/>
            <a:ext cx="585550" cy="595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07443">
            <a:off x="8503496" y="2458633"/>
            <a:ext cx="386939" cy="42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44275" y="2342435"/>
            <a:ext cx="1975124" cy="3436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623170">
            <a:off x="849412" y="3070395"/>
            <a:ext cx="229781" cy="31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986871">
            <a:off x="40328" y="2877661"/>
            <a:ext cx="585550" cy="595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992557">
            <a:off x="253414" y="2217451"/>
            <a:ext cx="386939" cy="42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-375550" y="-674365"/>
            <a:ext cx="1975124" cy="34363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/>
          <p:nvPr>
            <p:ph type="title"/>
          </p:nvPr>
        </p:nvSpPr>
        <p:spPr>
          <a:xfrm>
            <a:off x="915863" y="1431125"/>
            <a:ext cx="4162800" cy="87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1" name="Google Shape;61;p9"/>
          <p:cNvSpPr txBox="1"/>
          <p:nvPr>
            <p:ph idx="1" type="subTitle"/>
          </p:nvPr>
        </p:nvSpPr>
        <p:spPr>
          <a:xfrm>
            <a:off x="915775" y="2265192"/>
            <a:ext cx="4162800" cy="144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pic>
        <p:nvPicPr>
          <p:cNvPr id="62" name="Google Shape;62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97676">
            <a:off x="7719857" y="143375"/>
            <a:ext cx="2360786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288479">
            <a:off x="-67880" y="4248004"/>
            <a:ext cx="677162" cy="1197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/>
          <p:nvPr>
            <p:ph type="title"/>
          </p:nvPr>
        </p:nvSpPr>
        <p:spPr>
          <a:xfrm>
            <a:off x="720000" y="2108988"/>
            <a:ext cx="4307700" cy="13494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100"/>
              <a:buNone/>
              <a:defRPr b="0"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21" Type="http://schemas.openxmlformats.org/officeDocument/2006/relationships/theme" Target="../theme/theme1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54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slideLayout" Target="../slideLayouts/slideLayout18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/>
              <a:buNone/>
              <a:defRPr sz="31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/>
              <a:buNone/>
              <a:defRPr sz="31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/>
              <a:buNone/>
              <a:defRPr sz="31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/>
              <a:buNone/>
              <a:defRPr sz="31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/>
              <a:buNone/>
              <a:defRPr sz="31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/>
              <a:buNone/>
              <a:defRPr sz="31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/>
              <a:buNone/>
              <a:defRPr sz="31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/>
              <a:buNone/>
              <a:defRPr sz="31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ienda One"/>
              <a:buNone/>
              <a:defRPr sz="31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Char char="●"/>
              <a:defRPr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indent="-317500" lvl="1" marL="914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Char char="○"/>
              <a:defRPr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indent="-317500" lvl="2" marL="1371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Char char="■"/>
              <a:defRPr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indent="-317500" lvl="3" marL="1828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Char char="●"/>
              <a:defRPr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indent="-317500" lvl="4" marL="22860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Char char="○"/>
              <a:defRPr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indent="-317500" lvl="5" marL="2743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Char char="■"/>
              <a:defRPr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indent="-317500" lvl="6" marL="3200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Char char="●"/>
              <a:defRPr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indent="-317500" lvl="7" marL="3657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ven Pro"/>
              <a:buChar char="○"/>
              <a:defRPr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indent="-317500" lvl="8" marL="411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aven Pro"/>
              <a:buChar char="■"/>
              <a:defRPr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</p:sldLayoutIdLst>
  <mc:AlternateContent>
    <mc:Choice Requires="p14">
      <p:transition spd="slow" p14:dur="15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7.png"/><Relationship Id="rId4" Type="http://schemas.openxmlformats.org/officeDocument/2006/relationships/image" Target="../media/image3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7.jpg"/><Relationship Id="rId4" Type="http://schemas.openxmlformats.org/officeDocument/2006/relationships/image" Target="../media/image4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1.png"/><Relationship Id="rId4" Type="http://schemas.openxmlformats.org/officeDocument/2006/relationships/image" Target="../media/image4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9.png"/><Relationship Id="rId4" Type="http://schemas.openxmlformats.org/officeDocument/2006/relationships/image" Target="../media/image5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7.png"/><Relationship Id="rId4" Type="http://schemas.openxmlformats.org/officeDocument/2006/relationships/image" Target="../media/image5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comments" Target="../comments/comment4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1.png"/><Relationship Id="rId4" Type="http://schemas.openxmlformats.org/officeDocument/2006/relationships/image" Target="../media/image4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comments" Target="../comments/comment5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comments" Target="../comments/comment1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comments" Target="../comments/comment2.xml"/><Relationship Id="rId4" Type="http://schemas.openxmlformats.org/officeDocument/2006/relationships/image" Target="../media/image25.png"/><Relationship Id="rId5" Type="http://schemas.openxmlformats.org/officeDocument/2006/relationships/image" Target="../media/image2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comments" Target="../comments/comment3.xml"/><Relationship Id="rId4" Type="http://schemas.openxmlformats.org/officeDocument/2006/relationships/image" Target="../media/image26.png"/><Relationship Id="rId5" Type="http://schemas.openxmlformats.org/officeDocument/2006/relationships/image" Target="../media/image2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www.youtube.com/watch?v=s5Xl5MXboas" TargetMode="External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/>
          <p:nvPr>
            <p:ph idx="1" type="subTitle"/>
          </p:nvPr>
        </p:nvSpPr>
        <p:spPr>
          <a:xfrm rot="-584">
            <a:off x="2807100" y="3754843"/>
            <a:ext cx="3529800" cy="3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By: Vivian and Zi </a:t>
            </a:r>
            <a:endParaRPr/>
          </a:p>
        </p:txBody>
      </p:sp>
      <p:sp>
        <p:nvSpPr>
          <p:cNvPr id="119" name="Google Shape;119;p21"/>
          <p:cNvSpPr txBox="1"/>
          <p:nvPr>
            <p:ph type="ctrTitle"/>
          </p:nvPr>
        </p:nvSpPr>
        <p:spPr>
          <a:xfrm>
            <a:off x="1495800" y="1123900"/>
            <a:ext cx="6061800" cy="15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/>
              <a:t>Calligraphy Masterpieces of China</a:t>
            </a:r>
            <a:endParaRPr/>
          </a:p>
        </p:txBody>
      </p:sp>
      <p:sp>
        <p:nvSpPr>
          <p:cNvPr id="120" name="Google Shape;120;p21"/>
          <p:cNvSpPr txBox="1"/>
          <p:nvPr>
            <p:ph idx="2" type="subTitle"/>
          </p:nvPr>
        </p:nvSpPr>
        <p:spPr>
          <a:xfrm>
            <a:off x="1495800" y="3130700"/>
            <a:ext cx="6152400" cy="49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MIT ESP Spark 2023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0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Historical Context and Background</a:t>
            </a:r>
            <a:endParaRPr/>
          </a:p>
        </p:txBody>
      </p:sp>
      <p:sp>
        <p:nvSpPr>
          <p:cNvPr id="182" name="Google Shape;182;p30"/>
          <p:cNvSpPr txBox="1"/>
          <p:nvPr>
            <p:ph idx="1" type="body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000"/>
              <a:buChar char="-"/>
            </a:pPr>
            <a:r>
              <a:rPr lang="en" sz="2000"/>
              <a:t>Invited 42 literati for the Spring Purification Festival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000"/>
              <a:buChar char="-"/>
            </a:pPr>
            <a:r>
              <a:rPr lang="en" sz="2000"/>
              <a:t>They composed poems while socializing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000"/>
              <a:buChar char="-"/>
            </a:pPr>
            <a:r>
              <a:rPr lang="en" sz="2000"/>
              <a:t>This festive mood made Wang Xizhi </a:t>
            </a:r>
            <a:r>
              <a:rPr lang="en" sz="2000"/>
              <a:t>happy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000"/>
              <a:buChar char="-"/>
            </a:pPr>
            <a:r>
              <a:rPr lang="en" sz="2000"/>
              <a:t>At the end, however, poem is about life and death</a:t>
            </a:r>
            <a:endParaRPr sz="2000"/>
          </a:p>
        </p:txBody>
      </p:sp>
      <p:pic>
        <p:nvPicPr>
          <p:cNvPr id="183" name="Google Shape;183;p30"/>
          <p:cNvPicPr preferRelativeResize="0"/>
          <p:nvPr/>
        </p:nvPicPr>
        <p:blipFill rotWithShape="1">
          <a:blip r:embed="rId3">
            <a:alphaModFix/>
          </a:blip>
          <a:srcRect b="7109" l="3127" r="4056" t="5652"/>
          <a:stretch/>
        </p:blipFill>
        <p:spPr>
          <a:xfrm>
            <a:off x="2513584" y="2851900"/>
            <a:ext cx="3795991" cy="229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1"/>
          <p:cNvSpPr txBox="1"/>
          <p:nvPr>
            <p:ph type="title"/>
          </p:nvPr>
        </p:nvSpPr>
        <p:spPr>
          <a:xfrm>
            <a:off x="1746375" y="1397700"/>
            <a:ext cx="5651100" cy="23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Requiem to My Nephew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2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Yan Zhenqing （</a:t>
            </a:r>
            <a:r>
              <a:rPr lang="en"/>
              <a:t>颜真卿）</a:t>
            </a:r>
            <a:endParaRPr/>
          </a:p>
        </p:txBody>
      </p:sp>
      <p:sp>
        <p:nvSpPr>
          <p:cNvPr id="194" name="Google Shape;194;p32"/>
          <p:cNvSpPr txBox="1"/>
          <p:nvPr>
            <p:ph idx="1" type="body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/>
              <a:t>Developed Yan style for regular script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/>
              <a:t>Famous for </a:t>
            </a:r>
            <a:r>
              <a:rPr i="1" lang="en" sz="2000"/>
              <a:t>A Requiem to My Nephew </a:t>
            </a:r>
            <a:endParaRPr i="1"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/>
              <a:t>How would describe his calligraphy vs other styles? </a:t>
            </a:r>
            <a:endParaRPr sz="2000"/>
          </a:p>
        </p:txBody>
      </p:sp>
      <p:pic>
        <p:nvPicPr>
          <p:cNvPr id="195" name="Google Shape;195;p32"/>
          <p:cNvPicPr preferRelativeResize="0"/>
          <p:nvPr/>
        </p:nvPicPr>
        <p:blipFill rotWithShape="1">
          <a:blip r:embed="rId3">
            <a:alphaModFix/>
          </a:blip>
          <a:srcRect b="40810" l="0" r="0" t="0"/>
          <a:stretch/>
        </p:blipFill>
        <p:spPr>
          <a:xfrm>
            <a:off x="3255575" y="2695600"/>
            <a:ext cx="2562808" cy="244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2"/>
          <p:cNvPicPr preferRelativeResize="0"/>
          <p:nvPr/>
        </p:nvPicPr>
        <p:blipFill rotWithShape="1">
          <a:blip r:embed="rId4">
            <a:alphaModFix/>
          </a:blip>
          <a:srcRect b="0" l="0" r="0" t="45085"/>
          <a:stretch/>
        </p:blipFill>
        <p:spPr>
          <a:xfrm>
            <a:off x="210250" y="2763187"/>
            <a:ext cx="2692275" cy="2385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2"/>
          <p:cNvPicPr preferRelativeResize="0"/>
          <p:nvPr/>
        </p:nvPicPr>
        <p:blipFill rotWithShape="1">
          <a:blip r:embed="rId5">
            <a:alphaModFix/>
          </a:blip>
          <a:srcRect b="0" l="0" r="0" t="45085"/>
          <a:stretch/>
        </p:blipFill>
        <p:spPr>
          <a:xfrm>
            <a:off x="6171425" y="2695600"/>
            <a:ext cx="2867025" cy="24479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2"/>
          <p:cNvSpPr txBox="1"/>
          <p:nvPr/>
        </p:nvSpPr>
        <p:spPr>
          <a:xfrm>
            <a:off x="589525" y="2325450"/>
            <a:ext cx="2313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Maven Pro"/>
                <a:ea typeface="Maven Pro"/>
                <a:cs typeface="Maven Pro"/>
                <a:sym typeface="Maven Pro"/>
              </a:rPr>
              <a:t>Ou （欧）</a:t>
            </a:r>
            <a:endParaRPr sz="2000"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199" name="Google Shape;199;p32"/>
          <p:cNvSpPr txBox="1"/>
          <p:nvPr/>
        </p:nvSpPr>
        <p:spPr>
          <a:xfrm>
            <a:off x="3625775" y="2325450"/>
            <a:ext cx="2313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Maven Pro"/>
                <a:ea typeface="Maven Pro"/>
                <a:cs typeface="Maven Pro"/>
                <a:sym typeface="Maven Pro"/>
              </a:rPr>
              <a:t>Yan （颜</a:t>
            </a:r>
            <a:r>
              <a:rPr lang="en" sz="2000">
                <a:latin typeface="Maven Pro"/>
                <a:ea typeface="Maven Pro"/>
                <a:cs typeface="Maven Pro"/>
                <a:sym typeface="Maven Pro"/>
              </a:rPr>
              <a:t>）</a:t>
            </a:r>
            <a:endParaRPr sz="2000"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200" name="Google Shape;200;p32"/>
          <p:cNvSpPr txBox="1"/>
          <p:nvPr/>
        </p:nvSpPr>
        <p:spPr>
          <a:xfrm>
            <a:off x="6448438" y="2325450"/>
            <a:ext cx="2313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Maven Pro"/>
                <a:ea typeface="Maven Pro"/>
                <a:cs typeface="Maven Pro"/>
                <a:sym typeface="Maven Pro"/>
              </a:rPr>
              <a:t>Liu</a:t>
            </a:r>
            <a:r>
              <a:rPr lang="en" sz="2000">
                <a:latin typeface="Maven Pro"/>
                <a:ea typeface="Maven Pro"/>
                <a:cs typeface="Maven Pro"/>
                <a:sym typeface="Maven Pro"/>
              </a:rPr>
              <a:t> （</a:t>
            </a:r>
            <a:r>
              <a:rPr lang="en" sz="2000">
                <a:latin typeface="Maven Pro"/>
                <a:ea typeface="Maven Pro"/>
                <a:cs typeface="Maven Pro"/>
                <a:sym typeface="Maven Pro"/>
              </a:rPr>
              <a:t>柳</a:t>
            </a:r>
            <a:r>
              <a:rPr lang="en" sz="2000">
                <a:latin typeface="Maven Pro"/>
                <a:ea typeface="Maven Pro"/>
                <a:cs typeface="Maven Pro"/>
                <a:sym typeface="Maven Pro"/>
              </a:rPr>
              <a:t>）</a:t>
            </a:r>
            <a:endParaRPr sz="2000">
              <a:latin typeface="Maven Pro"/>
              <a:ea typeface="Maven Pro"/>
              <a:cs typeface="Maven Pro"/>
              <a:sym typeface="Maven Pr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450" y="1093325"/>
            <a:ext cx="8423100" cy="295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4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211" name="Google Shape;211;p34"/>
          <p:cNvSpPr txBox="1"/>
          <p:nvPr>
            <p:ph idx="1" type="body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/>
              <a:t>Currently in the Taiwan National Museum in Taipei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/>
              <a:t>Rarely on display because of the frail condition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/>
              <a:t>Only been loaned overseas twice: 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National Art Gallery in Washington DC in 1997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Tokyo National Museum in 2019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/>
              <a:t>Exhibition in Japan stirred controversy in China </a:t>
            </a:r>
            <a:endParaRPr sz="2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5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Historical Context and Background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35"/>
          <p:cNvSpPr txBox="1"/>
          <p:nvPr>
            <p:ph idx="1" type="body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/>
              <a:t>An Lushan rebellion, end of the Tang Dynasty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/>
              <a:t>In the war, his nephew got brutally murdered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/>
              <a:t>The poem expresses his grief of losing his nephew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/>
              <a:t>Are there any interesting strokes that stand out to you? Can you tell how the calligraphy displays his emotions?  </a:t>
            </a:r>
            <a:endParaRPr sz="2000"/>
          </a:p>
        </p:txBody>
      </p:sp>
      <p:pic>
        <p:nvPicPr>
          <p:cNvPr id="218" name="Google Shape;218;p35"/>
          <p:cNvPicPr preferRelativeResize="0"/>
          <p:nvPr/>
        </p:nvPicPr>
        <p:blipFill rotWithShape="1">
          <a:blip r:embed="rId3">
            <a:alphaModFix/>
          </a:blip>
          <a:srcRect b="7369" l="0" r="0" t="6342"/>
          <a:stretch/>
        </p:blipFill>
        <p:spPr>
          <a:xfrm>
            <a:off x="1714500" y="3121675"/>
            <a:ext cx="5715000" cy="202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6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Recent Events </a:t>
            </a:r>
            <a:endParaRPr/>
          </a:p>
        </p:txBody>
      </p:sp>
      <p:sp>
        <p:nvSpPr>
          <p:cNvPr id="224" name="Google Shape;224;p36"/>
          <p:cNvSpPr txBox="1"/>
          <p:nvPr>
            <p:ph idx="4294967295" type="body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/>
              <a:t>Why was the Tokyo exhibition controversial? 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China and Taiwan tensions, China and Japan’s relations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Very fragile, should not go overseas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/>
              <a:t>There were gifts and souvenirs based on Yan Zhenqing’s poem, weren’t aware of its meaning 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Context: the poem is very somber, sad </a:t>
            </a:r>
            <a:endParaRPr sz="2000"/>
          </a:p>
        </p:txBody>
      </p:sp>
      <p:pic>
        <p:nvPicPr>
          <p:cNvPr id="225" name="Google Shape;22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708375" y="2712550"/>
            <a:ext cx="1722625" cy="31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6"/>
          <p:cNvPicPr preferRelativeResize="0"/>
          <p:nvPr/>
        </p:nvPicPr>
        <p:blipFill rotWithShape="1">
          <a:blip r:embed="rId4">
            <a:alphaModFix/>
          </a:blip>
          <a:srcRect b="12371" l="0" r="0" t="10259"/>
          <a:stretch/>
        </p:blipFill>
        <p:spPr>
          <a:xfrm>
            <a:off x="3507447" y="3420925"/>
            <a:ext cx="3926004" cy="172262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6"/>
          <p:cNvSpPr txBox="1"/>
          <p:nvPr>
            <p:ph idx="1" type="subTitle"/>
          </p:nvPr>
        </p:nvSpPr>
        <p:spPr>
          <a:xfrm rot="-191">
            <a:off x="1866025" y="1408832"/>
            <a:ext cx="5412000" cy="234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7"/>
          <p:cNvSpPr txBox="1"/>
          <p:nvPr>
            <p:ph type="title"/>
          </p:nvPr>
        </p:nvSpPr>
        <p:spPr>
          <a:xfrm>
            <a:off x="1746375" y="1397700"/>
            <a:ext cx="5651100" cy="23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Cold Food Observance 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8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 Dongpo</a:t>
            </a:r>
            <a:r>
              <a:rPr lang="en"/>
              <a:t>（</a:t>
            </a:r>
            <a:r>
              <a:rPr lang="en"/>
              <a:t>苏东坡</a:t>
            </a:r>
            <a:r>
              <a:rPr lang="en"/>
              <a:t>）</a:t>
            </a:r>
            <a:endParaRPr/>
          </a:p>
        </p:txBody>
      </p:sp>
      <p:sp>
        <p:nvSpPr>
          <p:cNvPr id="238" name="Google Shape;238;p38"/>
          <p:cNvSpPr txBox="1"/>
          <p:nvPr>
            <p:ph idx="1" type="body"/>
          </p:nvPr>
        </p:nvSpPr>
        <p:spPr>
          <a:xfrm>
            <a:off x="720000" y="1237080"/>
            <a:ext cx="7704000" cy="11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/>
              <a:t>Was involved in literature, politics, arts, medicine…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/>
              <a:t>Made the infamous Dongpo pork recipe (东坡肉)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/>
              <a:t>Known </a:t>
            </a:r>
            <a:r>
              <a:rPr lang="en" sz="2000"/>
              <a:t>for </a:t>
            </a:r>
            <a:r>
              <a:rPr i="1" lang="en" sz="2000"/>
              <a:t>Cold Food Observance (寒食帖)</a:t>
            </a:r>
            <a:r>
              <a:rPr lang="en" sz="2000"/>
              <a:t> </a:t>
            </a:r>
            <a:endParaRPr sz="2000"/>
          </a:p>
        </p:txBody>
      </p:sp>
      <p:pic>
        <p:nvPicPr>
          <p:cNvPr id="239" name="Google Shape;23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000" y="2560255"/>
            <a:ext cx="2922691" cy="2411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8"/>
          <p:cNvPicPr preferRelativeResize="0"/>
          <p:nvPr/>
        </p:nvPicPr>
        <p:blipFill rotWithShape="1">
          <a:blip r:embed="rId4">
            <a:alphaModFix/>
          </a:blip>
          <a:srcRect b="0" l="0" r="6594" t="0"/>
          <a:stretch/>
        </p:blipFill>
        <p:spPr>
          <a:xfrm>
            <a:off x="3795099" y="2579875"/>
            <a:ext cx="4003925" cy="2411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39"/>
          <p:cNvPicPr preferRelativeResize="0"/>
          <p:nvPr/>
        </p:nvPicPr>
        <p:blipFill rotWithShape="1">
          <a:blip r:embed="rId3">
            <a:alphaModFix/>
          </a:blip>
          <a:srcRect b="2157" l="952" r="854" t="2367"/>
          <a:stretch/>
        </p:blipFill>
        <p:spPr>
          <a:xfrm>
            <a:off x="1436475" y="267325"/>
            <a:ext cx="6277000" cy="461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/>
          <p:nvPr>
            <p:ph idx="1" type="subTitle"/>
          </p:nvPr>
        </p:nvSpPr>
        <p:spPr>
          <a:xfrm>
            <a:off x="1701600" y="3400275"/>
            <a:ext cx="1570200" cy="3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Vivian </a:t>
            </a:r>
            <a:endParaRPr/>
          </a:p>
        </p:txBody>
      </p:sp>
      <p:sp>
        <p:nvSpPr>
          <p:cNvPr id="126" name="Google Shape;126;p22"/>
          <p:cNvSpPr txBox="1"/>
          <p:nvPr>
            <p:ph idx="2" type="subTitle"/>
          </p:nvPr>
        </p:nvSpPr>
        <p:spPr>
          <a:xfrm>
            <a:off x="5742725" y="3411763"/>
            <a:ext cx="1570200" cy="33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Zi </a:t>
            </a:r>
            <a:endParaRPr/>
          </a:p>
        </p:txBody>
      </p:sp>
      <p:sp>
        <p:nvSpPr>
          <p:cNvPr id="127" name="Google Shape;127;p22"/>
          <p:cNvSpPr txBox="1"/>
          <p:nvPr>
            <p:ph idx="3" type="subTitle"/>
          </p:nvPr>
        </p:nvSpPr>
        <p:spPr>
          <a:xfrm>
            <a:off x="998400" y="3784125"/>
            <a:ext cx="2976600" cy="7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MIT Class of 2025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Course 5-7 (Chemistry &amp; Biology)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Took Chinese Calligraphy </a:t>
            </a:r>
            <a:endParaRPr/>
          </a:p>
        </p:txBody>
      </p:sp>
      <p:sp>
        <p:nvSpPr>
          <p:cNvPr id="128" name="Google Shape;128;p22"/>
          <p:cNvSpPr txBox="1"/>
          <p:nvPr>
            <p:ph idx="4" type="subTitle"/>
          </p:nvPr>
        </p:nvSpPr>
        <p:spPr>
          <a:xfrm>
            <a:off x="5152725" y="3629150"/>
            <a:ext cx="2976600" cy="138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MIT Class of 2025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Course 20 (Biological Engineering)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Took Chinese Calligraphy</a:t>
            </a:r>
            <a:endParaRPr/>
          </a:p>
        </p:txBody>
      </p:sp>
      <p:sp>
        <p:nvSpPr>
          <p:cNvPr id="129" name="Google Shape;129;p22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Introductions </a:t>
            </a:r>
            <a:endParaRPr/>
          </a:p>
        </p:txBody>
      </p:sp>
      <p:pic>
        <p:nvPicPr>
          <p:cNvPr id="130" name="Google Shape;130;p22"/>
          <p:cNvPicPr preferRelativeResize="0"/>
          <p:nvPr/>
        </p:nvPicPr>
        <p:blipFill rotWithShape="1">
          <a:blip r:embed="rId3">
            <a:alphaModFix/>
          </a:blip>
          <a:srcRect b="0" l="0" r="0" t="10570"/>
          <a:stretch/>
        </p:blipFill>
        <p:spPr>
          <a:xfrm>
            <a:off x="1533013" y="1125999"/>
            <a:ext cx="1907375" cy="227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2"/>
          <p:cNvPicPr preferRelativeResize="0"/>
          <p:nvPr/>
        </p:nvPicPr>
        <p:blipFill rotWithShape="1">
          <a:blip r:embed="rId4">
            <a:alphaModFix/>
          </a:blip>
          <a:srcRect b="0" l="13700" r="12677" t="12357"/>
          <a:stretch/>
        </p:blipFill>
        <p:spPr>
          <a:xfrm>
            <a:off x="5450625" y="1126000"/>
            <a:ext cx="2154373" cy="2274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0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251" name="Google Shape;251;p40"/>
          <p:cNvSpPr txBox="1"/>
          <p:nvPr>
            <p:ph idx="4294967295" type="body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/>
              <a:t>Currently in the </a:t>
            </a:r>
            <a:r>
              <a:rPr lang="en" sz="2000"/>
              <a:t>National Palace Museum in Taipei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/>
              <a:t>Heavily c</a:t>
            </a:r>
            <a:r>
              <a:rPr lang="en" sz="2000"/>
              <a:t>ombines poetry with calligraphy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/>
              <a:t>The third best calligraphy piece written in running style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/>
              <a:t>Was brought to Japan before bought by the National Palace Museum</a:t>
            </a:r>
            <a:endParaRPr sz="2000"/>
          </a:p>
        </p:txBody>
      </p:sp>
      <p:pic>
        <p:nvPicPr>
          <p:cNvPr id="252" name="Google Shape;252;p40"/>
          <p:cNvPicPr preferRelativeResize="0"/>
          <p:nvPr/>
        </p:nvPicPr>
        <p:blipFill rotWithShape="1">
          <a:blip r:embed="rId3">
            <a:alphaModFix/>
          </a:blip>
          <a:srcRect b="2157" l="952" r="854" t="52797"/>
          <a:stretch/>
        </p:blipFill>
        <p:spPr>
          <a:xfrm>
            <a:off x="4607376" y="3272175"/>
            <a:ext cx="4357424" cy="1512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40"/>
          <p:cNvPicPr preferRelativeResize="0"/>
          <p:nvPr/>
        </p:nvPicPr>
        <p:blipFill rotWithShape="1">
          <a:blip r:embed="rId3">
            <a:alphaModFix/>
          </a:blip>
          <a:srcRect b="52270" l="952" r="854" t="2367"/>
          <a:stretch/>
        </p:blipFill>
        <p:spPr>
          <a:xfrm>
            <a:off x="180575" y="3272175"/>
            <a:ext cx="4326975" cy="1512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1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Historical Context and Background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41"/>
          <p:cNvSpPr txBox="1"/>
          <p:nvPr>
            <p:ph idx="1" type="body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/>
              <a:t>Written during the Northern Song Dynasty (960-1127)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/>
              <a:t>Written when Su was banished to Huangzhou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/>
              <a:t>Expresses his </a:t>
            </a:r>
            <a:r>
              <a:rPr lang="en" sz="2000"/>
              <a:t>loneliness</a:t>
            </a:r>
            <a:r>
              <a:rPr lang="en" sz="2000"/>
              <a:t> and emotions during the Cold Food Festival</a:t>
            </a:r>
            <a:endParaRPr sz="2000"/>
          </a:p>
        </p:txBody>
      </p:sp>
      <p:pic>
        <p:nvPicPr>
          <p:cNvPr id="260" name="Google Shape;26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3363" y="2745025"/>
            <a:ext cx="4817278" cy="225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2"/>
          <p:cNvSpPr txBox="1"/>
          <p:nvPr>
            <p:ph type="title"/>
          </p:nvPr>
        </p:nvSpPr>
        <p:spPr>
          <a:xfrm>
            <a:off x="1746375" y="1397700"/>
            <a:ext cx="5651100" cy="23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Modern Calligraphy 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3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Xu Bing</a:t>
            </a:r>
            <a:r>
              <a:rPr lang="en"/>
              <a:t>（</a:t>
            </a:r>
            <a:r>
              <a:rPr lang="en"/>
              <a:t>徐冰</a:t>
            </a:r>
            <a:r>
              <a:rPr lang="en"/>
              <a:t>）</a:t>
            </a:r>
            <a:endParaRPr/>
          </a:p>
        </p:txBody>
      </p:sp>
      <p:sp>
        <p:nvSpPr>
          <p:cNvPr id="271" name="Google Shape;271;p43"/>
          <p:cNvSpPr txBox="1"/>
          <p:nvPr>
            <p:ph idx="4294967295" type="body"/>
          </p:nvPr>
        </p:nvSpPr>
        <p:spPr>
          <a:xfrm>
            <a:off x="720000" y="1237075"/>
            <a:ext cx="7784700" cy="133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/>
              <a:t>Served as vice-president of the Central Academy of Fine Arts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/>
              <a:t>Square word calligraphy to express the English alphabet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/>
              <a:t>One of most well known pieces is </a:t>
            </a:r>
            <a:r>
              <a:rPr i="1" lang="en" sz="2000"/>
              <a:t>Tianshu ("Book From the Sky")  </a:t>
            </a:r>
            <a:r>
              <a:rPr lang="en" sz="2000"/>
              <a:t>that uses thousands of invented “words”</a:t>
            </a:r>
            <a:endParaRPr sz="2000"/>
          </a:p>
        </p:txBody>
      </p:sp>
      <p:pic>
        <p:nvPicPr>
          <p:cNvPr id="272" name="Google Shape;272;p43"/>
          <p:cNvPicPr preferRelativeResize="0"/>
          <p:nvPr/>
        </p:nvPicPr>
        <p:blipFill rotWithShape="1">
          <a:blip r:embed="rId3">
            <a:alphaModFix/>
          </a:blip>
          <a:srcRect b="0" l="0" r="0" t="11260"/>
          <a:stretch/>
        </p:blipFill>
        <p:spPr>
          <a:xfrm>
            <a:off x="2826850" y="2833725"/>
            <a:ext cx="3490300" cy="206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023" y="699650"/>
            <a:ext cx="3563203" cy="374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4250" y="1721263"/>
            <a:ext cx="4859875" cy="170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727" y="973300"/>
            <a:ext cx="4792998" cy="319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6125" y="152400"/>
            <a:ext cx="317741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6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Wang Dongling (</a:t>
            </a:r>
            <a:r>
              <a:rPr lang="en"/>
              <a:t>王冬龄)</a:t>
            </a:r>
            <a:endParaRPr/>
          </a:p>
        </p:txBody>
      </p:sp>
      <p:sp>
        <p:nvSpPr>
          <p:cNvPr id="290" name="Google Shape;290;p46"/>
          <p:cNvSpPr txBox="1"/>
          <p:nvPr>
            <p:ph idx="1" type="body"/>
          </p:nvPr>
        </p:nvSpPr>
        <p:spPr>
          <a:xfrm>
            <a:off x="720000" y="1237075"/>
            <a:ext cx="7704000" cy="133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/>
              <a:t>Director of the Modern Calligraphy Study Center at the China National Academy of Arts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/>
              <a:t>Known for luan shu, or mad, cursive script calligraphy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pic>
        <p:nvPicPr>
          <p:cNvPr id="291" name="Google Shape;29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0425" y="2827775"/>
            <a:ext cx="2143125" cy="213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26750"/>
            <a:ext cx="4070424" cy="289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2824" y="1141113"/>
            <a:ext cx="4768776" cy="28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47"/>
          <p:cNvSpPr txBox="1"/>
          <p:nvPr/>
        </p:nvSpPr>
        <p:spPr>
          <a:xfrm>
            <a:off x="1469400" y="4309425"/>
            <a:ext cx="6205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Maven Pro"/>
                <a:ea typeface="Maven Pro"/>
                <a:cs typeface="Maven Pro"/>
                <a:sym typeface="Maven Pro"/>
              </a:rPr>
              <a:t>Do you think this is considered Chinese calligraphy?</a:t>
            </a:r>
            <a:endParaRPr sz="2000">
              <a:latin typeface="Maven Pro"/>
              <a:ea typeface="Maven Pro"/>
              <a:cs typeface="Maven Pro"/>
              <a:sym typeface="Maven Pr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8"/>
          <p:cNvSpPr txBox="1"/>
          <p:nvPr>
            <p:ph type="title"/>
          </p:nvPr>
        </p:nvSpPr>
        <p:spPr>
          <a:xfrm>
            <a:off x="1746375" y="1100950"/>
            <a:ext cx="5651100" cy="285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Activity: Write your name in square calligraphy!</a:t>
            </a:r>
            <a:endParaRPr sz="48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023" y="699650"/>
            <a:ext cx="3563203" cy="374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4250" y="1721263"/>
            <a:ext cx="4859875" cy="170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3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Discussion </a:t>
            </a:r>
            <a:endParaRPr/>
          </a:p>
        </p:txBody>
      </p:sp>
      <p:sp>
        <p:nvSpPr>
          <p:cNvPr id="137" name="Google Shape;137;p23"/>
          <p:cNvSpPr txBox="1"/>
          <p:nvPr>
            <p:ph idx="1" type="body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1.	What made you sign up for this class? Have you practiced Chinese calligraphy before or learned Chinese before? 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2. 	Do you know much about Chinese artworks or history of Ancient China? If so, what do you know? 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0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Acknowledgements </a:t>
            </a:r>
            <a:endParaRPr/>
          </a:p>
        </p:txBody>
      </p:sp>
      <p:sp>
        <p:nvSpPr>
          <p:cNvPr id="315" name="Google Shape;315;p50"/>
          <p:cNvSpPr txBox="1"/>
          <p:nvPr>
            <p:ph idx="1" type="body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Thank you 周老师 for inspiration for the slides! Slides were taken from IAP 2023 21G.111: Chinese Calligraphy </a:t>
            </a:r>
            <a:endParaRPr sz="18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1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Calligraphy We Wrote in a Month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/>
          <p:nvPr>
            <p:ph type="title"/>
          </p:nvPr>
        </p:nvSpPr>
        <p:spPr>
          <a:xfrm>
            <a:off x="1746375" y="1397700"/>
            <a:ext cx="5651100" cy="23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Basics of Calligraphy 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5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Calligraphy in Chinese Society </a:t>
            </a:r>
            <a:endParaRPr/>
          </a:p>
        </p:txBody>
      </p:sp>
      <p:sp>
        <p:nvSpPr>
          <p:cNvPr id="148" name="Google Shape;148;p25"/>
          <p:cNvSpPr txBox="1"/>
          <p:nvPr>
            <p:ph idx="1" type="body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/>
              <a:t>Calligraphy was an indication of one’s knowledge and status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/>
              <a:t>All the pieces in this class are xing shu, semi cursive script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/>
              <a:t>Calligraphy still written in traditional, NOT simplified form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/>
              <a:t>Transitioned from pictorial to a form of art </a:t>
            </a:r>
            <a:endParaRPr sz="2000"/>
          </a:p>
        </p:txBody>
      </p:sp>
      <p:pic>
        <p:nvPicPr>
          <p:cNvPr id="149" name="Google Shape;14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028" y="2751600"/>
            <a:ext cx="3449572" cy="239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15950" y="2961880"/>
            <a:ext cx="4459250" cy="1839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6"/>
          <p:cNvSpPr txBox="1"/>
          <p:nvPr>
            <p:ph type="title"/>
          </p:nvPr>
        </p:nvSpPr>
        <p:spPr>
          <a:xfrm>
            <a:off x="1746375" y="1397700"/>
            <a:ext cx="5651100" cy="23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Orchid Pavilion Preface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7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Wang Xizhi （</a:t>
            </a:r>
            <a:r>
              <a:rPr lang="en"/>
              <a:t>王羲之）</a:t>
            </a:r>
            <a:endParaRPr/>
          </a:p>
        </p:txBody>
      </p:sp>
      <p:sp>
        <p:nvSpPr>
          <p:cNvPr id="161" name="Google Shape;161;p27"/>
          <p:cNvSpPr txBox="1"/>
          <p:nvPr>
            <p:ph idx="1" type="body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000"/>
              <a:buChar char="-"/>
            </a:pPr>
            <a:r>
              <a:rPr lang="en" sz="2000"/>
              <a:t>Background: wealthy family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000"/>
              <a:buChar char="-"/>
            </a:pPr>
            <a:r>
              <a:rPr lang="en" sz="2000"/>
              <a:t>Known for running script, semi cursive script 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000"/>
              <a:buChar char="-"/>
            </a:pPr>
            <a:r>
              <a:rPr lang="en" sz="2000"/>
              <a:t>Rinsing inkstone pool shows his devotion to the art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000"/>
              <a:buChar char="-"/>
            </a:pPr>
            <a:r>
              <a:rPr lang="en" sz="2000"/>
              <a:t>Origin of some Chinese idioms come from his </a:t>
            </a:r>
            <a:r>
              <a:rPr lang="en" sz="2000"/>
              <a:t>life</a:t>
            </a:r>
            <a:r>
              <a:rPr lang="en" sz="2000"/>
              <a:t>! </a:t>
            </a:r>
            <a:endParaRPr sz="2000"/>
          </a:p>
        </p:txBody>
      </p:sp>
      <p:pic>
        <p:nvPicPr>
          <p:cNvPr id="162" name="Google Shape;16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9852" y="3176050"/>
            <a:ext cx="3071425" cy="1967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5050" y="3176052"/>
            <a:ext cx="2879731" cy="196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22700"/>
            <a:ext cx="8839197" cy="2898098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8"/>
          <p:cNvSpPr txBox="1"/>
          <p:nvPr/>
        </p:nvSpPr>
        <p:spPr>
          <a:xfrm>
            <a:off x="446975" y="4221350"/>
            <a:ext cx="8092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aven Pro"/>
                <a:ea typeface="Maven Pro"/>
                <a:cs typeface="Maven Pro"/>
                <a:sym typeface="Maven Pro"/>
              </a:rPr>
              <a:t>What changes do you notice from right to left in the calligraphy? </a:t>
            </a:r>
            <a:endParaRPr>
              <a:latin typeface="Maven Pro"/>
              <a:ea typeface="Maven Pro"/>
              <a:cs typeface="Maven Pro"/>
              <a:sym typeface="Maven Pr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9"/>
          <p:cNvSpPr txBox="1"/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 </a:t>
            </a:r>
            <a:endParaRPr/>
          </a:p>
        </p:txBody>
      </p:sp>
      <p:sp>
        <p:nvSpPr>
          <p:cNvPr id="175" name="Google Shape;175;p29"/>
          <p:cNvSpPr txBox="1"/>
          <p:nvPr>
            <p:ph idx="1" type="body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/>
              <a:t>Best running script in the history of Chinese calligraphy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/>
              <a:t>Known for its grace, elegance, and power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/>
              <a:t>Ones written by Wang are lost, few copies remain today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en" sz="2000"/>
              <a:t>Still important in Chinese culture (pop song by Jay Chou) </a:t>
            </a:r>
            <a:endParaRPr sz="2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pic>
        <p:nvPicPr>
          <p:cNvPr descr="周杰倫 蘭亭序&#10;詞: 方文山  曲: 周杰倫&#10;iTunes: https://itunes.apple.com/tw/album/lan-ting-xu/id536016479?i=536016486&#10;&#10;「無關風月  我題序等你回  懸筆一絕  那岸邊浪千疊」&#10;方文山繼「菊花台」、「青花瓷」之後，再以書法極品「蘭亭序」為主題寫中國風！遣詞用句唯美令人拍案叫絕！以書法的行書行雲流水，描寫心細的古代女子在月下推門出來腳步輕移的姿態；再以「千年碑易拓卻難拓你的美  真跡絕  真心能給誰」描寫女子的絕世美貌無人能模仿比擬；「人燕南飛  轉身一撇你噙淚」，暗喻王羲之的年代東晉，正是王室南遷落魄之際，徒留佳人在北方「掬一把月  手攬回憶怎麼睡」；雖說無關風月，我題序等妳回一首詩，但是當手中懸筆欲落款之際，心中激盪的思緒卻也不免如岸邊千疊的浪，而愛情何解，怎麼落筆都不對，若不是真的談過一回戀愛，恐一生也無法臨摹出如蘭亭序般千變萬化的情吧！&#10;周杰倫以京劇小旦吊嗓子的方式重覆唱一遍副歌，頗有劇中劇的感覺，更增添蘭亭序的古典美。&#10;&#10;「蘭亭序」是東晉名書法家王羲之被喻為天下行書第一的作品，西晉末年，晉朝王室遷到建康（今南京），王、謝等大族，紛紛渡江，於是浙東一帶，人物會萃。話說穆帝永和九年（西元三五三年）三月初三，三十三歲的會稽內史王羲之和太原孫統、孫綽，廣漢王彬之，陳郡謝安，高平郗曇，太原王蘊等父子輩四十一人，在會稽山陰的蘭亭，舉行修褉禮，各詠四、五言詩。雅集行將結束時，眾人公推王羲之作一蘭亭序雅集的序文。王羲之當時已有幾分醉意，拿起鼠鬚筆，在蠶繭紙上面，頃刻寫就，文章和字均為一時之冠，人們推為千古傑作。「蘭亭序」文風清秀、語語珠璣，是古代序跋散文中的妙品，更珍貴的是書法藝術達到了登峰造極之顛。此序共二十八行、三百廿四字，字字「天馬行空，遊行自在。」凡重覆的字，寫法各不相同，如五個「懷」字、七個「不」字，不同的位置，不同的表現，都依類賦形，千變萬化。其中「之」字多達二十字，有的如楷書工整，有的似草書流轉，但都大小參差，千姿百態，令人讚歎不已。王羲之酒醒後，連日再寫幾十本，總覺不如第一次寫的，因而更加珍惜，秘藏在家裡不輕易示人，並且囑咐子孫，妥善保存，做為傳家之寶。&#10;&#10;【時光機 完整MV】http://youtu.be/nCfrfCzaB2A&#10;【蛇舞 完整MV】http://youtu.be/aO9SU-w8hnM&#10;【給我一首歌的時間 完整MV】http://youtu.be/wt0RKW3aC84&#10;【喬克叔叔 完整MV】http://youtu.be/GKT_1DTa2as&#10;【說好的幸福呢 完整MV】http://youtu.be/mLFhTFiX0uM&#10;【稻香 完整MV】http://youtu.be/sHD_z90ZKV0&#10;【龍戰騎士 完整MV】http://youtu.be/6VRioN8euIs&#10;【魔術先生 完整MV】http://youtu.be/UXwHuKmuhW8&#10;【流浪詩人 完整MV】http://youtu.be/-ytYpXm3cv0&#10;【花海 完整MV】http://youtu.be/q1ww6bDjfiI&#10;-----------------------------------------------------------------------------------------&#10;【Connection with Jay Chou 周杰倫相關網頁】&#10;◎ Jay Chou FACEBOOK(臉書): http://www.facebook.com/jay&#10;◎ Jay Chou YOUTUBE(視頻): http://www.youtube.com/JVRmuzic&#10;◎ JVR Music Official Site(杰威爾音樂): http://www.jvrmusic.com&#10;◎ iTunes(數位): https://itunes.apple.com/tw/album/shi-er-xin-zuo/id587743633?l=zh&#10;-----------------------------------------------------------------------------------------" id="176" name="Google Shape;176;p29" title="周杰倫 Jay Chou【蘭亭序 Lan-Ting-Xu】-Official Music Video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6300" y="2803375"/>
            <a:ext cx="4160225" cy="234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Ancient History of China Thesis Infographics by Slidesgo">
  <a:themeElements>
    <a:clrScheme name="Simple Light">
      <a:dk1>
        <a:srgbClr val="232322"/>
      </a:dk1>
      <a:lt1>
        <a:srgbClr val="F7FAF2"/>
      </a:lt1>
      <a:dk2>
        <a:srgbClr val="99C8A7"/>
      </a:dk2>
      <a:lt2>
        <a:srgbClr val="97B2A4"/>
      </a:lt2>
      <a:accent1>
        <a:srgbClr val="7C836B"/>
      </a:accent1>
      <a:accent2>
        <a:srgbClr val="F0E5D0"/>
      </a:accent2>
      <a:accent3>
        <a:srgbClr val="9A5C47"/>
      </a:accent3>
      <a:accent4>
        <a:srgbClr val="D48C72"/>
      </a:accent4>
      <a:accent5>
        <a:srgbClr val="F19072"/>
      </a:accent5>
      <a:accent6>
        <a:srgbClr val="F8CDC1"/>
      </a:accent6>
      <a:hlink>
        <a:srgbClr val="23232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